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1"/>
  </p:notesMasterIdLst>
  <p:sldIdLst>
    <p:sldId id="256" r:id="rId2"/>
    <p:sldId id="258" r:id="rId3"/>
    <p:sldId id="259" r:id="rId4"/>
    <p:sldId id="261" r:id="rId5"/>
    <p:sldId id="325" r:id="rId6"/>
    <p:sldId id="260" r:id="rId7"/>
    <p:sldId id="263" r:id="rId8"/>
    <p:sldId id="265" r:id="rId9"/>
    <p:sldId id="266" r:id="rId10"/>
    <p:sldId id="268" r:id="rId11"/>
    <p:sldId id="320" r:id="rId12"/>
    <p:sldId id="321" r:id="rId13"/>
    <p:sldId id="328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04" r:id="rId28"/>
    <p:sldId id="305" r:id="rId29"/>
    <p:sldId id="329" r:id="rId30"/>
    <p:sldId id="306" r:id="rId31"/>
    <p:sldId id="307" r:id="rId32"/>
    <p:sldId id="330" r:id="rId33"/>
    <p:sldId id="331" r:id="rId34"/>
    <p:sldId id="308" r:id="rId35"/>
    <p:sldId id="309" r:id="rId36"/>
    <p:sldId id="310" r:id="rId37"/>
    <p:sldId id="332" r:id="rId38"/>
    <p:sldId id="311" r:id="rId39"/>
    <p:sldId id="312" r:id="rId40"/>
    <p:sldId id="313" r:id="rId41"/>
    <p:sldId id="333" r:id="rId42"/>
    <p:sldId id="334" r:id="rId43"/>
    <p:sldId id="335" r:id="rId44"/>
    <p:sldId id="314" r:id="rId45"/>
    <p:sldId id="326" r:id="rId46"/>
    <p:sldId id="327" r:id="rId47"/>
    <p:sldId id="324" r:id="rId48"/>
    <p:sldId id="291" r:id="rId49"/>
    <p:sldId id="336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Georgia" panose="02040502050405020303" pitchFamily="18" charset="0"/>
      <p:regular r:id="rId56"/>
      <p:bold r:id="rId57"/>
      <p:italic r:id="rId58"/>
      <p:boldItalic r:id="rId59"/>
    </p:embeddedFont>
    <p:embeddedFont>
      <p:font typeface="Liberation Serif" panose="02020603050405020304" pitchFamily="18" charset="0"/>
      <p:regular r:id="rId60"/>
      <p:bold r:id="rId61"/>
      <p:italic r:id="rId62"/>
      <p:boldItalic r:id="rId63"/>
    </p:embeddedFont>
    <p:embeddedFont>
      <p:font typeface="Montserrat" panose="00000500000000000000" pitchFamily="2" charset="-52"/>
      <p:regular r:id="rId64"/>
      <p:bold r:id="rId65"/>
      <p:italic r:id="rId66"/>
      <p:boldItalic r:id="rId67"/>
    </p:embeddedFont>
    <p:embeddedFont>
      <p:font typeface="Montserrat SemiBold" panose="00000700000000000000" pitchFamily="2" charset="-52"/>
      <p:regular r:id="rId68"/>
      <p:bold r:id="rId69"/>
      <p:italic r:id="rId70"/>
      <p:boldItalic r:id="rId71"/>
    </p:embeddedFont>
    <p:embeddedFont>
      <p:font typeface="PT Serif" panose="020A0603040505020204" pitchFamily="18" charset="-52"/>
      <p:regular r:id="rId72"/>
      <p:bold r:id="rId73"/>
      <p:italic r:id="rId74"/>
      <p:boldItalic r:id="rId75"/>
    </p:embeddedFont>
    <p:embeddedFont>
      <p:font typeface="Segoe UI" panose="020B0502040204020203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81" d="100"/>
          <a:sy n="81" d="100"/>
        </p:scale>
        <p:origin x="12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74" Type="http://schemas.openxmlformats.org/officeDocument/2006/relationships/font" Target="fonts/font23.fntdata"/><Relationship Id="rId79" Type="http://schemas.openxmlformats.org/officeDocument/2006/relationships/font" Target="fonts/font28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font" Target="fonts/font27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6" Type="http://schemas.openxmlformats.org/officeDocument/2006/relationships/font" Target="fonts/font25.fntdata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14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14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582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919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176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230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517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08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«Запись в 1 класс», «Подать заявление», далее выбрать «Начать».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BE8639-DE39-40B4-BEBF-5374174E9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19" r="7105" b="6902"/>
          <a:stretch/>
        </p:blipFill>
        <p:spPr>
          <a:xfrm>
            <a:off x="508001" y="3195418"/>
            <a:ext cx="4427203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dirty="0"/>
              <a:t>https://www.gosuslugi.ru/600426/1/form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32979B9-A99E-4A92-B27B-58B16E0AB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42528" y="1630610"/>
            <a:ext cx="4884615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sz="1200" b="1" u="sng" dirty="0"/>
              <a:t>По информации </a:t>
            </a:r>
            <a:r>
              <a:rPr lang="ru-RU" sz="1200" b="1" u="sng" dirty="0" err="1"/>
              <a:t>Минцифры</a:t>
            </a:r>
            <a:r>
              <a:rPr lang="ru-RU" sz="1200" b="1" u="sng" dirty="0"/>
              <a:t> РФ создание предварительных заявлений будет доступно с 17 по 31 марта текущего года.</a:t>
            </a:r>
            <a:endParaRPr lang="ru-RU" altLang="ru-RU" sz="1200" dirty="0"/>
          </a:p>
          <a:p>
            <a:pPr marL="268288" indent="0"/>
            <a:endParaRPr lang="ru-RU" altLang="ru-RU" sz="1200" dirty="0"/>
          </a:p>
          <a:p>
            <a:pPr marL="268288" indent="0"/>
            <a:r>
              <a:rPr lang="ru-RU" altLang="ru-RU" sz="1200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AB9DAB-1C28-470D-9270-22A0DF87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38" y="1568086"/>
            <a:ext cx="3370588" cy="1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2523" y="1252543"/>
            <a:ext cx="5587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граждан, </a:t>
            </a:r>
            <a:r>
              <a:rPr lang="ru-RU" sz="12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относящихся к льготным категориям</a:t>
            </a:r>
            <a:r>
              <a:rPr lang="ru-RU" sz="12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появилась возможность отложенной/автоматической отправки заполненного заявления в момент открытия записи в 1 класс, для этого необходимо предоставить согласие во время заполнения предварительного заявления. Функционал доступен только во время заполнения предварительных заявлений до старта записи в 1 класс! </a:t>
            </a:r>
          </a:p>
          <a:p>
            <a:pPr marL="268288" indent="0"/>
            <a:endParaRPr lang="ru-RU" sz="1200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У граждан, не относящихся к льготным категориям, 1 апреля текущего года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744C3-253F-4A83-9231-5F61A842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607" y="1117914"/>
            <a:ext cx="1626601" cy="35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01.04.2025 до 23:59 30.06.2025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06.07.2025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.09.2025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67368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школу для записи (при наличии льгот)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5699F-9952-4DB2-80FA-2AC1C5127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24" y="1336429"/>
            <a:ext cx="1827474" cy="33303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AF7738-DBDF-4650-8048-53BFC1FBF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073" y="1336429"/>
            <a:ext cx="1691936" cy="33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53732" y="1198780"/>
            <a:ext cx="2616114" cy="2662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свидетельства о рождении ребенка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8F164-461D-4F57-97CF-5AAC45DF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343" y="1198780"/>
            <a:ext cx="1786828" cy="30929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65405-18B0-419B-A404-787713AE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675" y="1513631"/>
            <a:ext cx="1301373" cy="3331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2EBD56-9103-46B5-9105-05268AEB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545" y="981514"/>
            <a:ext cx="1533921" cy="33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9217" y="1117914"/>
            <a:ext cx="4075553" cy="3338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831387-C3CE-4CF4-B1B9-B036D455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38" y="1820983"/>
            <a:ext cx="1735948" cy="2985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DB22D-A182-4C6A-A18E-DE14A708F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571" y="1133857"/>
            <a:ext cx="1417645" cy="3464244"/>
          </a:xfrm>
          <a:prstGeom prst="rect">
            <a:avLst/>
          </a:prstGeom>
        </p:spPr>
      </p:pic>
      <p:sp>
        <p:nvSpPr>
          <p:cNvPr id="10" name="Google Shape;103;p15">
            <a:extLst>
              <a:ext uri="{FF2B5EF4-FFF2-40B4-BE49-F238E27FC236}">
                <a16:creationId xmlns:a16="http://schemas.microsoft.com/office/drawing/2014/main" id="{4E1A2A27-4626-40EB-983F-B7E8AAEE9B1E}"/>
              </a:ext>
            </a:extLst>
          </p:cNvPr>
          <p:cNvSpPr txBox="1">
            <a:spLocks/>
          </p:cNvSpPr>
          <p:nvPr/>
        </p:nvSpPr>
        <p:spPr>
          <a:xfrm>
            <a:off x="3531217" y="1133857"/>
            <a:ext cx="2861768" cy="224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altLang="ru-RU" dirty="0"/>
              <a:t>Если ребенок не имеет российское гражданство, необходимо указать гражданство.</a:t>
            </a:r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65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9217" y="1274865"/>
            <a:ext cx="5193152" cy="3338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при заполнении была указана льгота преимущественного зачисления ребенка в школу, необходимо указать сведения о ребенке, который обучается в выбранной школе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E5204-651B-46BF-82B1-090BDE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42" y="1138215"/>
            <a:ext cx="1893742" cy="36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06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68515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 и родной язык.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C8E17-756F-460F-9C70-032F68E15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26" y="1110587"/>
            <a:ext cx="1351137" cy="37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707463" y="1523757"/>
            <a:ext cx="4239676" cy="2957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ребенку нужны специальные условия, то необходимо выбрать адаптированную образовательную программу и особенность развития 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449F2-11D1-4B09-A7F8-2E3E0E03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44"/>
          <a:stretch/>
        </p:blipFill>
        <p:spPr>
          <a:xfrm>
            <a:off x="5400430" y="1117914"/>
            <a:ext cx="1633415" cy="35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52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4174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0" indent="179388" algn="just"/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(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 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изменениями)).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26109" y="1599085"/>
            <a:ext cx="5154075" cy="2550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DB121-5FDF-45F1-B5BD-FB745795F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2" t="15802" r="40940" b="11111"/>
          <a:stretch/>
        </p:blipFill>
        <p:spPr>
          <a:xfrm>
            <a:off x="5580184" y="1117914"/>
            <a:ext cx="129735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2105" y="1365601"/>
            <a:ext cx="5154075" cy="2550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Гражданам, </a:t>
            </a:r>
            <a:r>
              <a:rPr lang="ru-RU" sz="1400" b="1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относящимся к льготным категориям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, необходимо выбрать способ отправки заявления в момент открытия записи в 1 класс.</a:t>
            </a:r>
          </a:p>
          <a:p>
            <a:pPr marL="179388" indent="0"/>
            <a:endParaRPr lang="ru-RU" altLang="ru-RU" b="1" dirty="0"/>
          </a:p>
          <a:p>
            <a:pPr marL="179388" indent="0"/>
            <a:r>
              <a:rPr lang="ru-RU" altLang="ru-RU" b="1" u="sng" dirty="0"/>
              <a:t>ВНИМАНИЕ:</a:t>
            </a:r>
          </a:p>
          <a:p>
            <a:pPr marL="179388" indent="0"/>
            <a:r>
              <a:rPr lang="ru-RU" altLang="ru-RU" b="1" dirty="0"/>
              <a:t>В случае, если сведения, указанные в подлинниках документов или полученные в результате межведомственного взаимодействия, не будут соответствовать сведениям, указанным в заявлении, такие заявления будут отклонены в соответствии с пунктом 21 Административного регламента предоставления услуги (Постановление Администрации города Екатеринбурга от 31.03.2023 № 779).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59185-33C0-4331-8787-2370C3BD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33" y="1138027"/>
            <a:ext cx="1633920" cy="36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1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2105" y="1365601"/>
            <a:ext cx="5154075" cy="2550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Если было дано согласие на отложенную/автоматическую отправку, то у заявителя до момента старта записи есть возможность внести изменения в заявление или отказаться от </a:t>
            </a:r>
            <a:r>
              <a:rPr lang="ru-RU" sz="1400" b="1" dirty="0" err="1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автоотправки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.</a:t>
            </a:r>
            <a:endParaRPr lang="ru-RU" alt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9A36A4-D3ED-4706-B93A-F404AD951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22"/>
          <a:stretch/>
        </p:blipFill>
        <p:spPr>
          <a:xfrm>
            <a:off x="5840367" y="1117914"/>
            <a:ext cx="1466991" cy="35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1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72105" y="1365601"/>
            <a:ext cx="5154075" cy="2550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Если было дано согласие на отложенную/автоматическую отправку, то у заявителя до момента старта записи есть возможность внести изменения в заявление или отказаться от </a:t>
            </a:r>
            <a:r>
              <a:rPr lang="ru-RU" sz="1400" b="1" dirty="0" err="1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автоотправки</a:t>
            </a:r>
            <a:r>
              <a:rPr lang="ru-RU" sz="1400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.</a:t>
            </a:r>
            <a:endParaRPr lang="ru-RU" altLang="ru-RU" b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C3386-BF11-4175-9F0A-33A5D9CB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064" y="1083984"/>
            <a:ext cx="1168594" cy="3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411515"/>
            <a:ext cx="5873091" cy="1658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заявление», либо время отправки заявления с ЕПГУ – для заявлений, отправленным автоматически.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332323" y="3070371"/>
            <a:ext cx="581056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485EDF-4AE7-407E-BB0F-A257F328F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976" y="1272969"/>
            <a:ext cx="1088908" cy="34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27" y="1846053"/>
            <a:ext cx="7367257" cy="266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084" y="1906438"/>
            <a:ext cx="2751826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19649" y="1290500"/>
            <a:ext cx="570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Подтверждение факта получения заявления системой ведомства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23426" y="1598277"/>
            <a:ext cx="1272398" cy="385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7970" y="1268083"/>
            <a:ext cx="82123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течение пяти рабочих дней с даты регистрации заявления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592014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Информирование будет осуществляться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hlinkClick r:id="rId3"/>
              </a:rPr>
              <a:t>https:</a:t>
            </a:r>
            <a:r>
              <a:rPr lang="ru-RU" b="1" u="sng" dirty="0">
                <a:hlinkClick r:id="rId3"/>
              </a:rPr>
              <a:t>//</a:t>
            </a:r>
            <a:r>
              <a:rPr lang="ru-RU" u="sng" dirty="0">
                <a:hlinkClick r:id="rId3"/>
              </a:rPr>
              <a:t>екатеринбург.рф/жителям/образование/proverka-zapisi-v-shkolu</a:t>
            </a:r>
            <a:r>
              <a:rPr lang="ru-RU" dirty="0"/>
              <a:t>) в соответствии с номером заявления, зарегистрированным в ГИС.</a:t>
            </a:r>
          </a:p>
          <a:p>
            <a:endParaRPr lang="ru-RU" b="1" dirty="0"/>
          </a:p>
          <a:p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</a:t>
            </a:r>
            <a:r>
              <a:rPr lang="ru-RU"/>
              <a:t>имеющего внеочередное, </a:t>
            </a:r>
            <a:r>
              <a:rPr lang="ru-RU" dirty="0"/>
              <a:t>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046" y="765575"/>
            <a:ext cx="3550129" cy="3781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8855" y="3615655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69996" y="2656203"/>
            <a:ext cx="2030136" cy="1144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0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200" b="1" dirty="0"/>
              <a:t>Департаментом образования</a:t>
            </a:r>
            <a:r>
              <a:rPr lang="ru-RU" sz="1200" dirty="0"/>
              <a:t> </a:t>
            </a:r>
            <a:r>
              <a:rPr lang="ru-RU" sz="1200" b="1" dirty="0"/>
              <a:t>с 17 марта 2025 года</a:t>
            </a:r>
            <a:br>
              <a:rPr lang="ru-RU" sz="1200" b="1" dirty="0"/>
            </a:br>
            <a:r>
              <a:rPr lang="ru-RU" sz="1200" b="1" dirty="0"/>
              <a:t>организована работа «горячей линии» по приему детей в 1-й класс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3C9FDA8-821F-46DD-8ED2-0F1AC7796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52306"/>
              </p:ext>
            </p:extLst>
          </p:nvPr>
        </p:nvGraphicFramePr>
        <p:xfrm>
          <a:off x="2262771" y="892506"/>
          <a:ext cx="4648620" cy="3468094"/>
        </p:xfrm>
        <a:graphic>
          <a:graphicData uri="http://schemas.openxmlformats.org/drawingml/2006/table">
            <a:tbl>
              <a:tblPr firstRow="1" firstCol="1" bandRow="1"/>
              <a:tblGrid>
                <a:gridCol w="1578871">
                  <a:extLst>
                    <a:ext uri="{9D8B030D-6E8A-4147-A177-3AD203B41FA5}">
                      <a16:colId xmlns:a16="http://schemas.microsoft.com/office/drawing/2014/main" val="3625880089"/>
                    </a:ext>
                  </a:extLst>
                </a:gridCol>
                <a:gridCol w="774521">
                  <a:extLst>
                    <a:ext uri="{9D8B030D-6E8A-4147-A177-3AD203B41FA5}">
                      <a16:colId xmlns:a16="http://schemas.microsoft.com/office/drawing/2014/main" val="1727425385"/>
                    </a:ext>
                  </a:extLst>
                </a:gridCol>
                <a:gridCol w="2295228">
                  <a:extLst>
                    <a:ext uri="{9D8B030D-6E8A-4147-A177-3AD203B41FA5}">
                      <a16:colId xmlns:a16="http://schemas.microsoft.com/office/drawing/2014/main" val="252462376"/>
                    </a:ext>
                  </a:extLst>
                </a:gridCol>
              </a:tblGrid>
              <a:tr h="25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Академический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304-16-56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Хисамептдинова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Александровна, начальник РУО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7861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Верх-Исетский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304-12-64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Иваницкая Наталья Александровна,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зам.начальника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170305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Железнодорожный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304 - 16-31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Шарипова Екатерина Эдуардовна, зам.начальника РУО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7563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304-16-36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Карова Марина Владимировна, зам.начальника РУО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232651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304-16-41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Коржановская Ольга Анатольевна, зам.начальника РУО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857446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304-12-71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Макарова Наталия Александровна, зам.начальника РУО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612629"/>
                  </a:ext>
                </a:extLst>
              </a:tr>
              <a:tr h="300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Орджоникидзевский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304-12-57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Юрочкина Наталья Александровна, зам.начальника РУО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445163"/>
                  </a:ext>
                </a:extLst>
              </a:tr>
              <a:tr h="540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Чкаловский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304-16-52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304-16-51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Тараканова Светлана Петровна, главный специалист РУО,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Склюева Ирина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Васильевна,зам.начальника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338763"/>
                  </a:ext>
                </a:extLst>
              </a:tr>
              <a:tr h="60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образования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304-12-44,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304-12-43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отдела,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Мухаметьянова Наталья Александровна, начальник отдела Департамента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57" marR="7457" marT="74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51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0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200" b="1" dirty="0"/>
              <a:t>Департаментом образования</a:t>
            </a:r>
            <a:r>
              <a:rPr lang="ru-RU" sz="1200" dirty="0"/>
              <a:t> </a:t>
            </a:r>
            <a:r>
              <a:rPr lang="ru-RU" sz="1200" b="1" dirty="0"/>
              <a:t>с 17 марта 2025 года</a:t>
            </a:r>
            <a:br>
              <a:rPr lang="ru-RU" sz="1200" b="1" dirty="0"/>
            </a:br>
            <a:r>
              <a:rPr lang="ru-RU" sz="1200" b="1" dirty="0"/>
              <a:t>организована работа «горячей линии» по приему детей в 1-й класс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FA68-12E1-4D58-91D5-B9AAAAB5B482}"/>
              </a:ext>
            </a:extLst>
          </p:cNvPr>
          <p:cNvSpPr txBox="1"/>
          <p:nvPr/>
        </p:nvSpPr>
        <p:spPr>
          <a:xfrm>
            <a:off x="2299795" y="1475887"/>
            <a:ext cx="4599588" cy="219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правового обеспечения приема детей в первый класс: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304-12-41 Семенова Татьяна Александровна и Меняйлова Елена Валерьевна.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подачи заявления через Единый портал государственных и муниципальных услуг: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304-12-50 Обухова Кристина Викторовна.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6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(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</a:t>
            </a:r>
            <a:r>
              <a:rPr lang="ru-RU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изменениями)).</a:t>
            </a:r>
            <a:endParaRPr lang="ru-RU" dirty="0">
              <a:solidFill>
                <a:schemeClr val="accent1"/>
              </a:solidFill>
            </a:endParaRPr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395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/>
            <a:r>
              <a:rPr lang="ru-RU" sz="1200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</a:t>
            </a:r>
            <a:r>
              <a:rPr lang="ru-RU" sz="1200" dirty="0" err="1"/>
              <a:t>неполнородные</a:t>
            </a:r>
            <a:r>
              <a:rPr lang="ru-RU" sz="1200" dirty="0"/>
              <a:t>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</a:t>
            </a:r>
            <a:r>
              <a:rPr lang="ru-RU" sz="1200" dirty="0">
                <a:solidFill>
                  <a:schemeClr val="accent1"/>
                </a:solidFill>
              </a:rPr>
              <a:t>»</a:t>
            </a:r>
            <a:r>
              <a:rPr lang="ru-RU" b="1" dirty="0">
                <a:solidFill>
                  <a:schemeClr val="accent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</a:t>
            </a:r>
            <a:r>
              <a:rPr lang="ru-RU" b="1" u="sng" dirty="0">
                <a:solidFill>
                  <a:srgbClr val="002060"/>
                </a:solidFill>
                <a:latin typeface="Montserrat" panose="00000500000000000000" pitchFamily="2" charset="-52"/>
              </a:rPr>
              <a:t>не будет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sz="11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(</a:t>
            </a:r>
            <a:r>
              <a:rPr lang="ru-RU" sz="1100" b="1" dirty="0">
                <a:solidFill>
                  <a:schemeClr val="accent1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</a:t>
            </a:r>
            <a:r>
              <a:rPr lang="ru-RU" sz="1100" b="1" dirty="0">
                <a:solidFill>
                  <a:schemeClr val="accent1"/>
                </a:solidFill>
                <a:latin typeface="Montserrat" panose="00000500000000000000" pitchFamily="2" charset="-52"/>
              </a:rPr>
              <a:t>от 02.03.2023 № 493 «О закреплении муниципальных общеобразовательных организаций за территориями муниципального образования «город Екатеринбург» (с изменениями)).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                               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2638</Words>
  <Application>Microsoft Office PowerPoint</Application>
  <PresentationFormat>Экран (16:9)</PresentationFormat>
  <Paragraphs>246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Calibri</vt:lpstr>
      <vt:lpstr>PT Serif</vt:lpstr>
      <vt:lpstr>Georgia</vt:lpstr>
      <vt:lpstr>Segoe UI</vt:lpstr>
      <vt:lpstr>Liberation Serif</vt:lpstr>
      <vt:lpstr>Montserrat</vt:lpstr>
      <vt:lpstr>Montserrat SemiBold</vt:lpstr>
      <vt:lpstr>Arial</vt:lpstr>
      <vt:lpstr>Times New Roman</vt:lpstr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17 марта 2025 года организована работа «горячей линии» по приему детей в 1-й класс:</vt:lpstr>
      <vt:lpstr>Департаментом образования с 17 марта 2025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Суслова Алиса Андреевна</cp:lastModifiedBy>
  <cp:revision>114</cp:revision>
  <dcterms:modified xsi:type="dcterms:W3CDTF">2025-03-13T12:24:52Z</dcterms:modified>
</cp:coreProperties>
</file>